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985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771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321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04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563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11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70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30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52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7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82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Khatra Adibasi Mahavidyalaya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B.A. Bengali (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SESSION-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solidFill>
                <a:schemeClr val="accent6">
                  <a:lumMod val="75000"/>
                </a:schemeClr>
              </a:solidFill>
              <a:latin typeface="Siyam Rupali ANSI" pitchFamily="2" charset="0"/>
            </a:endParaRPr>
          </a:p>
          <a:p>
            <a:pPr marL="0" indent="0" algn="ctr">
              <a:buNone/>
            </a:pP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বাংলা </a:t>
            </a:r>
            <a:r>
              <a:rPr lang="as-IN" b="1" dirty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সাহিত্যের 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ইতিহাস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smtClean="0"/>
              <a:t>                            </a:t>
            </a:r>
            <a:r>
              <a:rPr lang="en-US" b="1" smtClean="0"/>
              <a:t> </a:t>
            </a:r>
            <a:r>
              <a:rPr lang="en-US" b="1" dirty="0" err="1" smtClean="0"/>
              <a:t>অমলেন্দু</a:t>
            </a:r>
            <a:r>
              <a:rPr lang="en-US" b="1" dirty="0" smtClean="0"/>
              <a:t> </a:t>
            </a:r>
            <a:r>
              <a:rPr lang="en-US" b="1" dirty="0" err="1" smtClean="0"/>
              <a:t>মন্ডল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2142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512168"/>
          </a:xfrm>
        </p:spPr>
        <p:txBody>
          <a:bodyPr>
            <a:noAutofit/>
          </a:bodyPr>
          <a:lstStyle/>
          <a:p>
            <a:r>
              <a:rPr lang="as-IN" sz="3000" b="1" dirty="0"/>
              <a:t>মঙ্গলকাব্যের আঙ্গিকের সাধারণ বৈশিষ্ট্য  </a:t>
            </a:r>
            <a:br>
              <a:rPr lang="as-IN" sz="3000" b="1" dirty="0"/>
            </a:br>
            <a:r>
              <a:rPr lang="as-IN" sz="3000" b="1" dirty="0"/>
              <a:t/>
            </a:r>
            <a:br>
              <a:rPr lang="as-IN" sz="3000" b="1" dirty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128792" cy="4176464"/>
          </a:xfrm>
        </p:spPr>
        <p:txBody>
          <a:bodyPr>
            <a:noAutofit/>
          </a:bodyPr>
          <a:lstStyle/>
          <a:p>
            <a:r>
              <a:rPr lang="as-IN" sz="2500" dirty="0">
                <a:solidFill>
                  <a:schemeClr val="tx1"/>
                </a:solidFill>
              </a:rPr>
              <a:t>প্রতিটি মঙ্গলকাব্যের সাধারণ </a:t>
            </a:r>
            <a:r>
              <a:rPr lang="as-IN" sz="2500" b="1" dirty="0">
                <a:solidFill>
                  <a:schemeClr val="tx1"/>
                </a:solidFill>
              </a:rPr>
              <a:t>চারটি ভাগ - </a:t>
            </a:r>
            <a:br>
              <a:rPr lang="as-IN" sz="2500" b="1" dirty="0">
                <a:solidFill>
                  <a:schemeClr val="tx1"/>
                </a:solidFill>
              </a:rPr>
            </a:br>
            <a:r>
              <a:rPr lang="as-IN" sz="2500" dirty="0">
                <a:solidFill>
                  <a:schemeClr val="tx1"/>
                </a:solidFill>
              </a:rPr>
              <a:t/>
            </a:r>
            <a:br>
              <a:rPr lang="as-IN" sz="2500" dirty="0">
                <a:solidFill>
                  <a:schemeClr val="tx1"/>
                </a:solidFill>
              </a:rPr>
            </a:br>
            <a:endParaRPr lang="en-US" sz="2500" dirty="0" smtClean="0">
              <a:solidFill>
                <a:schemeClr val="tx1"/>
              </a:solidFill>
            </a:endParaRPr>
          </a:p>
          <a:p>
            <a:endParaRPr lang="en-US" sz="2500" b="1" dirty="0">
              <a:solidFill>
                <a:schemeClr val="tx1"/>
              </a:solidFill>
            </a:endParaRPr>
          </a:p>
          <a:p>
            <a:r>
              <a:rPr lang="en-US" sz="2500" b="1" dirty="0" smtClean="0">
                <a:solidFill>
                  <a:schemeClr val="tx1"/>
                </a:solidFill>
              </a:rPr>
              <a:t>১)</a:t>
            </a:r>
            <a:r>
              <a:rPr lang="as-IN" sz="2500" b="1" dirty="0" smtClean="0">
                <a:solidFill>
                  <a:schemeClr val="tx1"/>
                </a:solidFill>
              </a:rPr>
              <a:t>বন্দনাংশ</a:t>
            </a:r>
            <a:r>
              <a:rPr lang="en-US" sz="2500" b="1" dirty="0" smtClean="0">
                <a:solidFill>
                  <a:schemeClr val="tx1"/>
                </a:solidFill>
              </a:rPr>
              <a:t>:</a:t>
            </a:r>
            <a:r>
              <a:rPr lang="as-IN" sz="2500" b="1" dirty="0">
                <a:solidFill>
                  <a:schemeClr val="tx1"/>
                </a:solidFill>
              </a:rPr>
              <a:t>- </a:t>
            </a:r>
            <a:endParaRPr lang="en-US" sz="2500" b="1" dirty="0" smtClean="0">
              <a:solidFill>
                <a:schemeClr val="tx1"/>
              </a:solidFill>
            </a:endParaRPr>
          </a:p>
          <a:p>
            <a:endParaRPr lang="en-US" sz="2500" dirty="0" smtClean="0">
              <a:solidFill>
                <a:schemeClr val="tx1"/>
              </a:solidFill>
            </a:endParaRPr>
          </a:p>
          <a:p>
            <a:r>
              <a:rPr lang="as-IN" sz="2500" dirty="0" smtClean="0">
                <a:solidFill>
                  <a:schemeClr val="tx1"/>
                </a:solidFill>
              </a:rPr>
              <a:t>প্রতিটি </a:t>
            </a:r>
            <a:r>
              <a:rPr lang="as-IN" sz="2500" dirty="0">
                <a:solidFill>
                  <a:schemeClr val="tx1"/>
                </a:solidFill>
              </a:rPr>
              <a:t>মঙ্গলকাব্যের </a:t>
            </a:r>
            <a:r>
              <a:rPr lang="as-IN" sz="2500" dirty="0" smtClean="0">
                <a:solidFill>
                  <a:schemeClr val="tx1"/>
                </a:solidFill>
              </a:rPr>
              <a:t>আরম্ভে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en-US" sz="2500" dirty="0" err="1" smtClean="0">
                <a:solidFill>
                  <a:schemeClr val="tx1"/>
                </a:solidFill>
              </a:rPr>
              <a:t>বা</a:t>
            </a:r>
            <a:r>
              <a:rPr lang="as-IN" sz="2500" dirty="0" smtClean="0">
                <a:solidFill>
                  <a:schemeClr val="tx1"/>
                </a:solidFill>
              </a:rPr>
              <a:t> </a:t>
            </a:r>
            <a:r>
              <a:rPr lang="as-IN" sz="2500" dirty="0">
                <a:solidFill>
                  <a:schemeClr val="tx1"/>
                </a:solidFill>
              </a:rPr>
              <a:t>প্রথমে গণেশাদি দেবতার </a:t>
            </a:r>
            <a:r>
              <a:rPr lang="as-IN" sz="2500" dirty="0" smtClean="0">
                <a:solidFill>
                  <a:schemeClr val="tx1"/>
                </a:solidFill>
              </a:rPr>
              <a:t>বন্দনা,পরে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as-IN" sz="2500" dirty="0" smtClean="0">
                <a:solidFill>
                  <a:schemeClr val="tx1"/>
                </a:solidFill>
              </a:rPr>
              <a:t>গুরুবন্দনা</a:t>
            </a:r>
            <a:r>
              <a:rPr lang="as-IN" sz="2500" dirty="0">
                <a:solidFill>
                  <a:schemeClr val="tx1"/>
                </a:solidFill>
              </a:rPr>
              <a:t>।</a:t>
            </a:r>
            <a:endParaRPr lang="en-IN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9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472608"/>
          </a:xfrm>
        </p:spPr>
        <p:txBody>
          <a:bodyPr>
            <a:noAutofit/>
          </a:bodyPr>
          <a:lstStyle/>
          <a:p>
            <a:r>
              <a:rPr lang="as-IN" sz="3000" b="1" dirty="0" smtClean="0"/>
              <a:t>২)কবির </a:t>
            </a:r>
            <a:r>
              <a:rPr lang="as-IN" sz="3000" b="1" dirty="0"/>
              <a:t>আত্মপরিচয় ও </a:t>
            </a:r>
            <a:r>
              <a:rPr lang="as-IN" sz="3000" b="1" dirty="0" smtClean="0"/>
              <a:t>গ্রন্থোৎপত্তি</a:t>
            </a:r>
            <a:r>
              <a:rPr lang="en-US" sz="3000" b="1" dirty="0" smtClean="0"/>
              <a:t>র</a:t>
            </a:r>
            <a:r>
              <a:rPr lang="as-IN" sz="3000" b="1" dirty="0" smtClean="0"/>
              <a:t> </a:t>
            </a:r>
            <a:r>
              <a:rPr lang="as-IN" sz="3000" b="1" dirty="0"/>
              <a:t>বিবরণ </a:t>
            </a:r>
            <a:r>
              <a:rPr lang="en-US" sz="3000" b="1" dirty="0"/>
              <a:t>:</a:t>
            </a:r>
            <a:r>
              <a:rPr lang="as-IN" sz="3000" b="1" dirty="0"/>
              <a:t>- 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/>
              <a:t/>
            </a:r>
            <a:br>
              <a:rPr lang="en-US" sz="3000" b="1" dirty="0"/>
            </a:b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as-IN" sz="3000" dirty="0" smtClean="0"/>
              <a:t>এই </a:t>
            </a:r>
            <a:r>
              <a:rPr lang="as-IN" sz="3000" dirty="0"/>
              <a:t>অংশে </a:t>
            </a:r>
            <a:r>
              <a:rPr lang="as-IN" sz="3000" dirty="0" smtClean="0"/>
              <a:t>কবি </a:t>
            </a:r>
            <a:r>
              <a:rPr lang="as-IN" sz="3000" dirty="0"/>
              <a:t>দৈবাদেশ বা </a:t>
            </a:r>
            <a:r>
              <a:rPr lang="as-IN" sz="3000" dirty="0" smtClean="0"/>
              <a:t>স্বপ্নাদেশ</a:t>
            </a:r>
            <a:r>
              <a:rPr lang="en-US" sz="3000" dirty="0" smtClean="0"/>
              <a:t> ,</a:t>
            </a:r>
            <a:r>
              <a:rPr lang="as-IN" sz="3000" dirty="0" smtClean="0"/>
              <a:t> </a:t>
            </a:r>
            <a:r>
              <a:rPr lang="as-IN" sz="3000" dirty="0"/>
              <a:t>আরাধ্য দেবীর মাহাত্ম্যসূচক কাব্যরচনার কারন বর্ণনা করেছেন। এই প্রসঙ্গে কবি নিজ বংশ পরিচয় এবং সমকালীন সমাজ ও রাষ্ট্রের পরিচয় দিয়েছেন। 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103407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6120680"/>
          </a:xfrm>
        </p:spPr>
        <p:txBody>
          <a:bodyPr>
            <a:noAutofit/>
          </a:bodyPr>
          <a:lstStyle/>
          <a:p>
            <a:r>
              <a:rPr lang="as-IN" sz="3000" b="1" dirty="0"/>
              <a:t>৩) দেবখণ্ড ও সৃষ্টিতত্ত্ব :- 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/>
              <a:t/>
            </a:r>
            <a:br>
              <a:rPr lang="en-US" sz="3000" b="1" dirty="0"/>
            </a:br>
            <a:r>
              <a:rPr lang="as-IN" sz="3000" dirty="0" smtClean="0"/>
              <a:t>এই </a:t>
            </a:r>
            <a:r>
              <a:rPr lang="as-IN" sz="3000" dirty="0"/>
              <a:t>অংশ প্রায় সম্পূর্ণ ভাবেই </a:t>
            </a:r>
            <a:r>
              <a:rPr lang="en-US" sz="3000" dirty="0" err="1" smtClean="0"/>
              <a:t>পুরা</a:t>
            </a:r>
            <a:r>
              <a:rPr lang="as-IN" sz="3000" dirty="0" smtClean="0"/>
              <a:t>ণের </a:t>
            </a:r>
            <a:r>
              <a:rPr lang="as-IN" sz="3000" dirty="0"/>
              <a:t>সঙ্গে যুক্ত। </a:t>
            </a:r>
            <a:r>
              <a:rPr lang="en-US" sz="3000" dirty="0" err="1" smtClean="0"/>
              <a:t>পু</a:t>
            </a:r>
            <a:r>
              <a:rPr lang="as-IN" sz="3000" dirty="0" smtClean="0"/>
              <a:t>রানের </a:t>
            </a:r>
            <a:r>
              <a:rPr lang="as-IN" sz="3000" dirty="0"/>
              <a:t>আদর্শ অনুসারে </a:t>
            </a:r>
            <a:r>
              <a:rPr lang="as-IN" sz="3000" dirty="0" smtClean="0"/>
              <a:t>সৃষ্টিরহস্য</a:t>
            </a:r>
            <a:r>
              <a:rPr lang="en-US" sz="3000" dirty="0" smtClean="0"/>
              <a:t> </a:t>
            </a:r>
            <a:r>
              <a:rPr lang="as-IN" sz="3000" dirty="0" smtClean="0"/>
              <a:t>কথন,সতীর </a:t>
            </a:r>
            <a:r>
              <a:rPr lang="as-IN" sz="3000" dirty="0"/>
              <a:t>দেহত্যাগ, উমার তপস্যা ইত্যাদি বর্ণিত হয়েছে। পৌরাণিক দেবদেবীর সঙ্গে লৌকিক দেবদেবীর সম্পর্ক স্থাপনই এই অংশের মুখ্য বিষয়। 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34721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6120680"/>
          </a:xfrm>
        </p:spPr>
        <p:txBody>
          <a:bodyPr>
            <a:noAutofit/>
          </a:bodyPr>
          <a:lstStyle/>
          <a:p>
            <a:r>
              <a:rPr lang="as-IN" sz="3000" b="1" dirty="0"/>
              <a:t>৪) নরখণ্ড :- 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as-IN" sz="3000" dirty="0" smtClean="0"/>
              <a:t>এই </a:t>
            </a:r>
            <a:r>
              <a:rPr lang="as-IN" sz="3000" dirty="0"/>
              <a:t>অংশে কোন স্বর্গভ্রষ্ট</a:t>
            </a:r>
            <a:r>
              <a:rPr lang="en-US" sz="3000" dirty="0"/>
              <a:t> </a:t>
            </a:r>
            <a:r>
              <a:rPr lang="as-IN" sz="3000" dirty="0" smtClean="0"/>
              <a:t>দেব</a:t>
            </a:r>
            <a:r>
              <a:rPr lang="en-US" sz="3000" dirty="0" err="1" smtClean="0"/>
              <a:t>শিশুর</a:t>
            </a:r>
            <a:r>
              <a:rPr lang="as-IN" sz="3000" dirty="0" smtClean="0"/>
              <a:t> </a:t>
            </a:r>
            <a:r>
              <a:rPr lang="as-IN" sz="3000" dirty="0"/>
              <a:t>নির্দিষ্ট দেবীর পূজা প্রচারের </a:t>
            </a:r>
            <a:r>
              <a:rPr lang="as-IN" sz="3000" dirty="0" smtClean="0"/>
              <a:t>উদ্দেশ্যে</a:t>
            </a:r>
            <a:r>
              <a:rPr lang="en-US" sz="3000" dirty="0" smtClean="0"/>
              <a:t> </a:t>
            </a:r>
            <a:r>
              <a:rPr lang="en-US" sz="3000" dirty="0" err="1" smtClean="0"/>
              <a:t>মর্ত্যে</a:t>
            </a:r>
            <a:r>
              <a:rPr lang="as-IN" sz="3000" dirty="0" smtClean="0"/>
              <a:t> </a:t>
            </a:r>
            <a:r>
              <a:rPr lang="as-IN" sz="3000" dirty="0"/>
              <a:t>জন্মগ্রহণ এবং কাব্যের মূল লৌকিক কাহিনী বিবৃত হয়েছে। এই শাপভ্রষ্ট দেবতা বা </a:t>
            </a:r>
            <a:r>
              <a:rPr lang="as-IN" sz="3000" dirty="0" smtClean="0"/>
              <a:t>দেবী</a:t>
            </a:r>
            <a:r>
              <a:rPr lang="en-US" sz="3000" dirty="0" smtClean="0"/>
              <a:t> </a:t>
            </a:r>
            <a:r>
              <a:rPr lang="en-US" sz="3000" dirty="0" err="1" smtClean="0"/>
              <a:t>প্রচলিত</a:t>
            </a:r>
            <a:r>
              <a:rPr lang="en-US" sz="3000" dirty="0" smtClean="0"/>
              <a:t> </a:t>
            </a:r>
            <a:r>
              <a:rPr lang="en-US" sz="3000" dirty="0" err="1" smtClean="0"/>
              <a:t>প্রথা</a:t>
            </a:r>
            <a:r>
              <a:rPr lang="en-US" sz="3000" dirty="0" smtClean="0"/>
              <a:t> </a:t>
            </a:r>
            <a:r>
              <a:rPr lang="as-IN" sz="3000" dirty="0" smtClean="0"/>
              <a:t>লংঘন</a:t>
            </a:r>
            <a:r>
              <a:rPr lang="en-US" sz="3000" dirty="0" smtClean="0"/>
              <a:t> </a:t>
            </a:r>
            <a:r>
              <a:rPr lang="as-IN" sz="3000" dirty="0" smtClean="0"/>
              <a:t>করে</a:t>
            </a:r>
            <a:r>
              <a:rPr lang="as-IN" sz="3000" dirty="0"/>
              <a:t>, ঐ দেব বা দেবীর কৃপায় মর্ত্যজীবন সিদ্ধিলাভ করেছেন এবং পূজা প্রচারের উদ্দেশ্যকে সফল করে আবার স্বর্গে প্রত্যাবর্তন করেছেন। 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461634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44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Khatra Adibasi Mahavidyalaya</vt:lpstr>
      <vt:lpstr>মঙ্গলকাব্যের আঙ্গিকের সাধারণ বৈশিষ্ট্য    </vt:lpstr>
      <vt:lpstr>২)কবির আত্মপরিচয় ও গ্রন্থোৎপত্তির বিবরণ :-    এই অংশে কবি দৈবাদেশ বা স্বপ্নাদেশ , আরাধ্য দেবীর মাহাত্ম্যসূচক কাব্যরচনার কারন বর্ণনা করেছেন। এই প্রসঙ্গে কবি নিজ বংশ পরিচয় এবং সমকালীন সমাজ ও রাষ্ট্রের পরিচয় দিয়েছেন। </vt:lpstr>
      <vt:lpstr>৩) দেবখণ্ড ও সৃষ্টিতত্ত্ব :-   এই অংশ প্রায় সম্পূর্ণ ভাবেই পুরাণের সঙ্গে যুক্ত। পুরানের আদর্শ অনুসারে সৃষ্টিরহস্য কথন,সতীর দেহত্যাগ, উমার তপস্যা ইত্যাদি বর্ণিত হয়েছে। পৌরাণিক দেবদেবীর সঙ্গে লৌকিক দেবদেবীর সম্পর্ক স্থাপনই এই অংশের মুখ্য বিষয়। </vt:lpstr>
      <vt:lpstr>৪) নরখণ্ড :-   এই অংশে কোন স্বর্গভ্রষ্ট দেবশিশুর নির্দিষ্ট দেবীর পূজা প্রচারের উদ্দেশ্যে মর্ত্যে জন্মগ্রহণ এবং কাব্যের মূল লৌকিক কাহিনী বিবৃত হয়েছে। এই শাপভ্রষ্ট দেবতা বা দেবী প্রচলিত প্রথা লংঘন করে, ঐ দেব বা দেবীর কৃপায় মর্ত্যজীবন সিদ্ধিলাভ করেছেন এবং পূজা প্রচারের উদ্দেশ্যকে সফল করে আবার স্বর্গে প্রত্যাবর্তন করেছেন।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Hirak</dc:creator>
  <cp:lastModifiedBy>This</cp:lastModifiedBy>
  <cp:revision>17</cp:revision>
  <dcterms:created xsi:type="dcterms:W3CDTF">2023-01-28T05:32:37Z</dcterms:created>
  <dcterms:modified xsi:type="dcterms:W3CDTF">2024-07-07T15:41:39Z</dcterms:modified>
</cp:coreProperties>
</file>